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9" r:id="rId2"/>
    <p:sldId id="260" r:id="rId3"/>
    <p:sldId id="257" r:id="rId4"/>
    <p:sldId id="287" r:id="rId5"/>
    <p:sldId id="288" r:id="rId6"/>
    <p:sldId id="289" r:id="rId7"/>
    <p:sldId id="290" r:id="rId8"/>
    <p:sldId id="291" r:id="rId9"/>
    <p:sldId id="292" r:id="rId10"/>
    <p:sldId id="293" r:id="rId11"/>
    <p:sldId id="294" r:id="rId12"/>
    <p:sldId id="295" r:id="rId13"/>
    <p:sldId id="276" r:id="rId14"/>
    <p:sldId id="28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75797" autoAdjust="0"/>
  </p:normalViewPr>
  <p:slideViewPr>
    <p:cSldViewPr snapToGrid="0">
      <p:cViewPr varScale="1">
        <p:scale>
          <a:sx n="86" d="100"/>
          <a:sy n="86" d="100"/>
        </p:scale>
        <p:origin x="149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24C268-6064-4039-9BC0-1F265DD134B6}" type="datetimeFigureOut">
              <a:rPr lang="en-US" smtClean="0"/>
              <a:t>1/22/2026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3A3699-9F30-4A8E-AA16-FBFADBEC509C}" type="slidenum">
              <a:rPr lang="en-US" smtClean="0"/>
              <a:t>‹#›</a:t>
            </a:fld>
            <a:endParaRPr lang="en-US"/>
          </a:p>
        </p:txBody>
      </p:sp>
    </p:spTree>
    <p:extLst>
      <p:ext uri="{BB962C8B-B14F-4D97-AF65-F5344CB8AC3E}">
        <p14:creationId xmlns:p14="http://schemas.microsoft.com/office/powerpoint/2010/main" val="1954514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24E8BF-7483-473F-908B-C79537BEF7C0}" type="slidenum">
              <a:rPr lang="en-US" smtClean="0"/>
              <a:t>1</a:t>
            </a:fld>
            <a:endParaRPr lang="en-US"/>
          </a:p>
        </p:txBody>
      </p:sp>
    </p:spTree>
    <p:extLst>
      <p:ext uri="{BB962C8B-B14F-4D97-AF65-F5344CB8AC3E}">
        <p14:creationId xmlns:p14="http://schemas.microsoft.com/office/powerpoint/2010/main" val="1888545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5"/>
          </p:nvPr>
        </p:nvSpPr>
        <p:spPr/>
        <p:txBody>
          <a:bodyPr/>
          <a:lstStyle/>
          <a:p>
            <a:fld id="{8524E8BF-7483-473F-908B-C79537BEF7C0}" type="slidenum">
              <a:rPr lang="en-US" smtClean="0"/>
              <a:t>2</a:t>
            </a:fld>
            <a:endParaRPr lang="en-US"/>
          </a:p>
        </p:txBody>
      </p:sp>
    </p:spTree>
    <p:extLst>
      <p:ext uri="{BB962C8B-B14F-4D97-AF65-F5344CB8AC3E}">
        <p14:creationId xmlns:p14="http://schemas.microsoft.com/office/powerpoint/2010/main" val="17060858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15" y="6334316"/>
            <a:ext cx="12188825" cy="6400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6000" b="1" spc="-50" baseline="0">
                <a:solidFill>
                  <a:schemeClr val="bg2">
                    <a:lumMod val="50000"/>
                  </a:schemeClr>
                </a:solidFill>
                <a:latin typeface="+mn-lt"/>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bg2">
                    <a:lumMod val="25000"/>
                  </a:schemeClr>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lvl1pPr>
              <a:defRPr>
                <a:solidFill>
                  <a:schemeClr val="bg2">
                    <a:lumMod val="25000"/>
                  </a:schemeClr>
                </a:solidFill>
              </a:defRPr>
            </a:lvl1pPr>
          </a:lstStyle>
          <a:p>
            <a:fld id="{23DEA971-36D6-4F83-98B6-459978798ADB}" type="datetimeFigureOut">
              <a:rPr lang="en-US" smtClean="0"/>
              <a:pPr/>
              <a:t>1/22/2026</a:t>
            </a:fld>
            <a:endParaRPr lang="en-US"/>
          </a:p>
        </p:txBody>
      </p:sp>
      <p:sp>
        <p:nvSpPr>
          <p:cNvPr id="5" name="Footer Placeholder 4"/>
          <p:cNvSpPr>
            <a:spLocks noGrp="1"/>
          </p:cNvSpPr>
          <p:nvPr>
            <p:ph type="ftr" sz="quarter" idx="11"/>
          </p:nvPr>
        </p:nvSpPr>
        <p:spPr/>
        <p:txBody>
          <a:bodyPr/>
          <a:lstStyle>
            <a:lvl1pPr>
              <a:defRPr>
                <a:solidFill>
                  <a:schemeClr val="bg2">
                    <a:lumMod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bg2">
                    <a:lumMod val="25000"/>
                  </a:schemeClr>
                </a:solidFill>
              </a:defRPr>
            </a:lvl1pPr>
          </a:lstStyle>
          <a:p>
            <a:fld id="{9B4EF7BB-21B5-43D4-B298-B87746B87CEE}"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0596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DEA971-36D6-4F83-98B6-459978798ADB}"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3418268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8" name="Rectangle 7"/>
          <p:cNvSpPr/>
          <p:nvPr/>
        </p:nvSpPr>
        <p:spPr>
          <a:xfrm>
            <a:off x="15" y="6334316"/>
            <a:ext cx="12188825" cy="6400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DEA971-36D6-4F83-98B6-459978798ADB}"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1565519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marL="0">
              <a:defRPr sz="4000" b="1">
                <a:solidFill>
                  <a:schemeClr val="bg2">
                    <a:lumMod val="50000"/>
                  </a:schemeClr>
                </a:solidFill>
                <a:latin typeface="+mn-lt"/>
              </a:defRPr>
            </a:lvl1pPr>
          </a:lstStyle>
          <a:p>
            <a:r>
              <a:rPr lang="en-US" dirty="0"/>
              <a:t>Click to edit Master title style</a:t>
            </a:r>
          </a:p>
        </p:txBody>
      </p:sp>
      <p:sp>
        <p:nvSpPr>
          <p:cNvPr id="3" name="Content Placeholder 2"/>
          <p:cNvSpPr>
            <a:spLocks noGrp="1"/>
          </p:cNvSpPr>
          <p:nvPr>
            <p:ph idx="1"/>
          </p:nvPr>
        </p:nvSpPr>
        <p:spPr/>
        <p:txBody>
          <a:bodyPr/>
          <a:lstStyle>
            <a:lvl2pPr>
              <a:buClr>
                <a:schemeClr val="bg2">
                  <a:lumMod val="50000"/>
                </a:schemeClr>
              </a:buClr>
              <a:defRPr/>
            </a:lvl2pPr>
            <a:lvl3pPr>
              <a:buClr>
                <a:schemeClr val="bg2">
                  <a:lumMod val="50000"/>
                </a:schemeClr>
              </a:buClr>
              <a:defRPr/>
            </a:lvl3pPr>
            <a:lvl4pPr>
              <a:buClr>
                <a:schemeClr val="bg2">
                  <a:lumMod val="50000"/>
                </a:schemeClr>
              </a:buClr>
              <a:defRPr/>
            </a:lvl4pPr>
            <a:lvl5pPr>
              <a:buClr>
                <a:schemeClr val="bg2">
                  <a:lumMod val="50000"/>
                </a:schemeClr>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23DEA971-36D6-4F83-98B6-459978798ADB}"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1708540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15" y="6334316"/>
            <a:ext cx="12188825" cy="6400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6000" b="1">
                <a:solidFill>
                  <a:schemeClr val="bg2">
                    <a:lumMod val="50000"/>
                  </a:schemeClr>
                </a:solidFill>
                <a:latin typeface="+mn-lt"/>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bg2">
                    <a:lumMod val="25000"/>
                  </a:schemeClr>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23DEA971-36D6-4F83-98B6-459978798ADB}"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EF7BB-21B5-43D4-B298-B87746B87CEE}"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243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3DEA971-36D6-4F83-98B6-459978798ADB}" type="datetimeFigureOut">
              <a:rPr lang="en-US" smtClean="0"/>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652946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bg2">
                    <a:lumMod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bg2">
                    <a:lumMod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3DEA971-36D6-4F83-98B6-459978798ADB}" type="datetimeFigureOut">
              <a:rPr lang="en-US" smtClean="0"/>
              <a:t>1/22/2026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226235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3DEA971-36D6-4F83-98B6-459978798ADB}" type="datetimeFigureOut">
              <a:rPr lang="en-US" smtClean="0"/>
              <a:t>1/22/2026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993421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6" name="Rectangle 5"/>
          <p:cNvSpPr/>
          <p:nvPr/>
        </p:nvSpPr>
        <p:spPr>
          <a:xfrm>
            <a:off x="15" y="6334316"/>
            <a:ext cx="12188825" cy="6400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3DEA971-36D6-4F83-98B6-459978798ADB}" type="datetimeFigureOut">
              <a:rPr lang="en-US" smtClean="0"/>
              <a:t>1/22/2026</a:t>
            </a:fld>
            <a:endParaRPr lang="en-US"/>
          </a:p>
        </p:txBody>
      </p:sp>
      <p:sp>
        <p:nvSpPr>
          <p:cNvPr id="8" name="Footer Placeholder 7"/>
          <p:cNvSpPr>
            <a:spLocks noGrp="1"/>
          </p:cNvSpPr>
          <p:nvPr>
            <p:ph type="ftr" sz="quarter" idx="11"/>
          </p:nvPr>
        </p:nvSpPr>
        <p:spPr/>
        <p:txBody>
          <a:bodyPr/>
          <a:lstStyle>
            <a:lvl1pPr>
              <a:defRPr>
                <a:solidFill>
                  <a:schemeClr val="bg2">
                    <a:lumMod val="25000"/>
                  </a:schemeClr>
                </a:solidFill>
              </a:defRPr>
            </a:lvl1pPr>
          </a:lstStyle>
          <a:p>
            <a:endParaRPr lang="en-US" dirty="0"/>
          </a:p>
        </p:txBody>
      </p:sp>
      <p:sp>
        <p:nvSpPr>
          <p:cNvPr id="9" name="Slide Number Placeholder 8"/>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2622481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3DEA971-36D6-4F83-98B6-459978798ADB}" type="datetimeFigureOut">
              <a:rPr lang="en-US" smtClean="0"/>
              <a:t>1/22/2026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B4EF7BB-21B5-43D4-B298-B87746B87CEE}" type="slidenum">
              <a:rPr lang="en-US" smtClean="0"/>
              <a:t>‹#›</a:t>
            </a:fld>
            <a:endParaRPr lang="en-US"/>
          </a:p>
        </p:txBody>
      </p:sp>
    </p:spTree>
    <p:extLst>
      <p:ext uri="{BB962C8B-B14F-4D97-AF65-F5344CB8AC3E}">
        <p14:creationId xmlns:p14="http://schemas.microsoft.com/office/powerpoint/2010/main" val="3146441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dirty="0"/>
              <a:t>Click to edit Master title style</a:t>
            </a:r>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23DEA971-36D6-4F83-98B6-459978798ADB}" type="datetimeFigureOut">
              <a:rPr lang="en-US" smtClean="0"/>
              <a:pPr/>
              <a:t>1/22/2026</a:t>
            </a:fld>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9B4EF7BB-21B5-43D4-B298-B87746B87CEE}" type="slidenum">
              <a:rPr lang="en-US" smtClean="0"/>
              <a:pPr/>
              <a:t>‹#›</a:t>
            </a:fld>
            <a:endParaRPr lang="en-US"/>
          </a:p>
        </p:txBody>
      </p:sp>
    </p:spTree>
    <p:extLst>
      <p:ext uri="{BB962C8B-B14F-4D97-AF65-F5344CB8AC3E}">
        <p14:creationId xmlns:p14="http://schemas.microsoft.com/office/powerpoint/2010/main" val="3367319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6334316"/>
            <a:ext cx="12192001" cy="6599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chemeClr val="bg2">
                    <a:lumMod val="25000"/>
                  </a:schemeClr>
                </a:solidFill>
              </a:defRPr>
            </a:lvl1pPr>
          </a:lstStyle>
          <a:p>
            <a:fld id="{23DEA971-36D6-4F83-98B6-459978798ADB}" type="datetimeFigureOut">
              <a:rPr lang="en-US" smtClean="0"/>
              <a:pPr/>
              <a:t>1/22/2026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chemeClr val="bg2">
                    <a:lumMod val="25000"/>
                  </a:schemeClr>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chemeClr val="bg2">
                    <a:lumMod val="25000"/>
                  </a:schemeClr>
                </a:solidFill>
              </a:defRPr>
            </a:lvl1pPr>
          </a:lstStyle>
          <a:p>
            <a:fld id="{9B4EF7BB-21B5-43D4-B298-B87746B87CEE}"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17819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b="1" kern="1200" spc="-50" baseline="0">
          <a:solidFill>
            <a:schemeClr val="bg2">
              <a:lumMod val="50000"/>
            </a:schemeClr>
          </a:solidFill>
          <a:latin typeface="+mn-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bg2">
            <a:lumMod val="50000"/>
          </a:schemeClr>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bg2">
            <a:lumMod val="50000"/>
          </a:schemeClr>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bg2">
            <a:lumMod val="50000"/>
          </a:schemeClr>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bg2">
            <a:lumMod val="50000"/>
          </a:schemeClr>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952915-D66F-3780-D2A6-795A707D03C6}"/>
              </a:ext>
            </a:extLst>
          </p:cNvPr>
          <p:cNvSpPr>
            <a:spLocks noGrp="1"/>
          </p:cNvSpPr>
          <p:nvPr>
            <p:ph type="ctrTitle"/>
          </p:nvPr>
        </p:nvSpPr>
        <p:spPr/>
        <p:txBody>
          <a:bodyPr/>
          <a:lstStyle/>
          <a:p>
            <a:pPr lvl="0"/>
            <a:r>
              <a:rPr lang="en-GB"/>
              <a:t>MODULE 6: Promoting and Marketing Accessible Tourism</a:t>
            </a:r>
            <a:endParaRPr lang="en-US"/>
          </a:p>
        </p:txBody>
      </p:sp>
      <p:sp>
        <p:nvSpPr>
          <p:cNvPr id="5" name="Subtitle 4">
            <a:extLst>
              <a:ext uri="{FF2B5EF4-FFF2-40B4-BE49-F238E27FC236}">
                <a16:creationId xmlns:a16="http://schemas.microsoft.com/office/drawing/2014/main" id="{2322DE57-8FF2-A2BA-1C45-DB199A692D6A}"/>
              </a:ext>
            </a:extLst>
          </p:cNvPr>
          <p:cNvSpPr>
            <a:spLocks noGrp="1"/>
          </p:cNvSpPr>
          <p:nvPr>
            <p:ph type="subTitle" idx="1"/>
          </p:nvPr>
        </p:nvSpPr>
        <p:spPr/>
        <p:txBody>
          <a:bodyPr/>
          <a:lstStyle/>
          <a:p>
            <a:r>
              <a:rPr lang="en-GB" dirty="0"/>
              <a:t>Accessible Cultural Tourism Train-the-Trainer Program</a:t>
            </a:r>
          </a:p>
          <a:p>
            <a:r>
              <a:rPr lang="en-GB" dirty="0"/>
              <a:t>Project: TACT - Training for Accessible Cultural Tourism</a:t>
            </a:r>
            <a:endParaRPr lang="en-US" dirty="0"/>
          </a:p>
        </p:txBody>
      </p:sp>
      <p:pic>
        <p:nvPicPr>
          <p:cNvPr id="6" name="Graphic 1">
            <a:extLst>
              <a:ext uri="{FF2B5EF4-FFF2-40B4-BE49-F238E27FC236}">
                <a16:creationId xmlns:a16="http://schemas.microsoft.com/office/drawing/2014/main" id="{E86E692B-22D8-756D-C826-0F8B82F7FE5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29565" y="5417058"/>
            <a:ext cx="2238375" cy="681990"/>
          </a:xfrm>
          <a:prstGeom prst="rect">
            <a:avLst/>
          </a:prstGeom>
        </p:spPr>
      </p:pic>
      <p:sp>
        <p:nvSpPr>
          <p:cNvPr id="7" name="TextBox 6">
            <a:extLst>
              <a:ext uri="{FF2B5EF4-FFF2-40B4-BE49-F238E27FC236}">
                <a16:creationId xmlns:a16="http://schemas.microsoft.com/office/drawing/2014/main" id="{1878A68E-CAF1-02C4-FBD8-E2B9BE4333A2}"/>
              </a:ext>
            </a:extLst>
          </p:cNvPr>
          <p:cNvSpPr txBox="1"/>
          <p:nvPr/>
        </p:nvSpPr>
        <p:spPr>
          <a:xfrm>
            <a:off x="3729318" y="5452717"/>
            <a:ext cx="8130988" cy="646331"/>
          </a:xfrm>
          <a:prstGeom prst="rect">
            <a:avLst/>
          </a:prstGeom>
          <a:noFill/>
        </p:spPr>
        <p:txBody>
          <a:bodyPr wrap="square" rtlCol="0">
            <a:spAutoFit/>
          </a:bodyPr>
          <a:lstStyle/>
          <a:p>
            <a:r>
              <a:rPr lang="en-US" sz="1200" dirty="0"/>
              <a:t>Funded by the European Union. Views and opinions expressed are however those of the author only and do not necessarily reflect those of the European Union or the Foundation Tempus. Neither the European Union nor Foundation Tempus can be held responsible for them.</a:t>
            </a:r>
          </a:p>
        </p:txBody>
      </p:sp>
    </p:spTree>
    <p:extLst>
      <p:ext uri="{BB962C8B-B14F-4D97-AF65-F5344CB8AC3E}">
        <p14:creationId xmlns:p14="http://schemas.microsoft.com/office/powerpoint/2010/main" val="9159123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6C923-FDF7-AD65-3912-435A687E66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7D1078-E40B-DF60-D229-E31D652CA523}"/>
              </a:ext>
            </a:extLst>
          </p:cNvPr>
          <p:cNvSpPr>
            <a:spLocks noGrp="1"/>
          </p:cNvSpPr>
          <p:nvPr>
            <p:ph type="title"/>
          </p:nvPr>
        </p:nvSpPr>
        <p:spPr/>
        <p:txBody>
          <a:bodyPr/>
          <a:lstStyle/>
          <a:p>
            <a:r>
              <a:rPr lang="en-GB" dirty="0"/>
              <a:t>Information Along the Visitor Journey</a:t>
            </a:r>
            <a:endParaRPr lang="en-US" dirty="0"/>
          </a:p>
        </p:txBody>
      </p:sp>
      <p:sp>
        <p:nvSpPr>
          <p:cNvPr id="4" name="Content Placeholder 3">
            <a:extLst>
              <a:ext uri="{FF2B5EF4-FFF2-40B4-BE49-F238E27FC236}">
                <a16:creationId xmlns:a16="http://schemas.microsoft.com/office/drawing/2014/main" id="{865B8AC9-812D-125F-4B98-C592BEB56269}"/>
              </a:ext>
            </a:extLst>
          </p:cNvPr>
          <p:cNvSpPr>
            <a:spLocks noGrp="1"/>
          </p:cNvSpPr>
          <p:nvPr>
            <p:ph sz="half" idx="1"/>
          </p:nvPr>
        </p:nvSpPr>
        <p:spPr/>
        <p:txBody>
          <a:bodyPr>
            <a:normAutofit fontScale="92500" lnSpcReduction="10000"/>
          </a:bodyPr>
          <a:lstStyle/>
          <a:p>
            <a:r>
              <a:rPr lang="en-GB" sz="2800" b="1" dirty="0"/>
              <a:t>ON SITE: SUPPORTING INDEPENDENCE</a:t>
            </a:r>
          </a:p>
          <a:p>
            <a:r>
              <a:rPr lang="en-GB" sz="2800" b="1" dirty="0"/>
              <a:t>Accessible information on site might include:</a:t>
            </a:r>
            <a:endParaRPr lang="en-US" sz="2800" dirty="0"/>
          </a:p>
          <a:p>
            <a:pPr lvl="1"/>
            <a:r>
              <a:rPr lang="en-GB" sz="2400" dirty="0"/>
              <a:t>Wayfinding that does not rely only on stairs or visual cues</a:t>
            </a:r>
            <a:endParaRPr lang="en-US" sz="2400" dirty="0"/>
          </a:p>
          <a:p>
            <a:pPr lvl="1"/>
            <a:r>
              <a:rPr lang="en-GB" sz="2400" dirty="0"/>
              <a:t>Written and visual explanations alongside audio content</a:t>
            </a:r>
            <a:endParaRPr lang="en-US" sz="2400" dirty="0"/>
          </a:p>
          <a:p>
            <a:pPr lvl="1"/>
            <a:r>
              <a:rPr lang="en-GB" sz="2400" dirty="0"/>
              <a:t>Clear explanations of alternative routes or experiences</a:t>
            </a:r>
            <a:endParaRPr lang="en-US" sz="2400" dirty="0"/>
          </a:p>
          <a:p>
            <a:pPr lvl="1"/>
            <a:r>
              <a:rPr lang="en-GB" sz="2400" dirty="0"/>
              <a:t>Quiet, well-lit spaces for reading or resting</a:t>
            </a:r>
            <a:endParaRPr lang="en-US" sz="2400" dirty="0"/>
          </a:p>
        </p:txBody>
      </p:sp>
      <p:sp>
        <p:nvSpPr>
          <p:cNvPr id="5" name="Content Placeholder 4">
            <a:extLst>
              <a:ext uri="{FF2B5EF4-FFF2-40B4-BE49-F238E27FC236}">
                <a16:creationId xmlns:a16="http://schemas.microsoft.com/office/drawing/2014/main" id="{CB55869E-0838-CBA2-8AE4-EA6DF7A34D7A}"/>
              </a:ext>
            </a:extLst>
          </p:cNvPr>
          <p:cNvSpPr>
            <a:spLocks noGrp="1"/>
          </p:cNvSpPr>
          <p:nvPr>
            <p:ph sz="half" idx="2"/>
          </p:nvPr>
        </p:nvSpPr>
        <p:spPr/>
        <p:txBody>
          <a:bodyPr>
            <a:normAutofit fontScale="92500" lnSpcReduction="10000"/>
          </a:bodyPr>
          <a:lstStyle/>
          <a:p>
            <a:r>
              <a:rPr lang="en-GB" sz="2800" b="1" dirty="0"/>
              <a:t>DURING THE EXPERIENCE:</a:t>
            </a:r>
            <a:r>
              <a:rPr lang="en-US" sz="2800" dirty="0"/>
              <a:t> </a:t>
            </a:r>
            <a:r>
              <a:rPr lang="en-GB" sz="2800" b="1" dirty="0"/>
              <a:t>FLEXIBILITY AND CLARITY</a:t>
            </a:r>
          </a:p>
          <a:p>
            <a:r>
              <a:rPr lang="en-GB" sz="2800" b="1" dirty="0"/>
              <a:t>Visitors need to know:</a:t>
            </a:r>
            <a:endParaRPr lang="en-US" sz="2800" dirty="0"/>
          </a:p>
          <a:p>
            <a:pPr lvl="1"/>
            <a:r>
              <a:rPr lang="en-GB" sz="2400" dirty="0"/>
              <a:t>Whether they can leave and rejoin a group</a:t>
            </a:r>
            <a:endParaRPr lang="en-US" sz="2400" dirty="0"/>
          </a:p>
          <a:p>
            <a:pPr lvl="1"/>
            <a:r>
              <a:rPr lang="en-GB" sz="2400" dirty="0"/>
              <a:t>How long activities last in real terms</a:t>
            </a:r>
            <a:endParaRPr lang="en-US" sz="2400" dirty="0"/>
          </a:p>
          <a:p>
            <a:pPr lvl="1"/>
            <a:r>
              <a:rPr lang="en-GB" sz="2400" dirty="0"/>
              <a:t>If seating or breaks are available</a:t>
            </a:r>
            <a:endParaRPr lang="en-US" sz="2400" dirty="0"/>
          </a:p>
          <a:p>
            <a:pPr lvl="1"/>
            <a:r>
              <a:rPr lang="en-GB" sz="2400" dirty="0"/>
              <a:t>What alternatives exist if part of the experience is inaccessible</a:t>
            </a:r>
            <a:endParaRPr lang="en-US" sz="2400" dirty="0"/>
          </a:p>
        </p:txBody>
      </p:sp>
    </p:spTree>
    <p:extLst>
      <p:ext uri="{BB962C8B-B14F-4D97-AF65-F5344CB8AC3E}">
        <p14:creationId xmlns:p14="http://schemas.microsoft.com/office/powerpoint/2010/main" val="19035126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E1240-DDBC-67B4-4514-A89A2C4B3F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DF4E2A-8B70-BD0E-D138-E316F4FD8DFF}"/>
              </a:ext>
            </a:extLst>
          </p:cNvPr>
          <p:cNvSpPr>
            <a:spLocks noGrp="1"/>
          </p:cNvSpPr>
          <p:nvPr>
            <p:ph type="title"/>
          </p:nvPr>
        </p:nvSpPr>
        <p:spPr/>
        <p:txBody>
          <a:bodyPr/>
          <a:lstStyle/>
          <a:p>
            <a:r>
              <a:rPr lang="en-GB" dirty="0"/>
              <a:t>Information Along the Visitor Journey</a:t>
            </a:r>
            <a:endParaRPr lang="en-US" dirty="0"/>
          </a:p>
        </p:txBody>
      </p:sp>
      <p:sp>
        <p:nvSpPr>
          <p:cNvPr id="4" name="Content Placeholder 3">
            <a:extLst>
              <a:ext uri="{FF2B5EF4-FFF2-40B4-BE49-F238E27FC236}">
                <a16:creationId xmlns:a16="http://schemas.microsoft.com/office/drawing/2014/main" id="{D40D71B9-FE8D-5D11-8270-978620933180}"/>
              </a:ext>
            </a:extLst>
          </p:cNvPr>
          <p:cNvSpPr>
            <a:spLocks noGrp="1"/>
          </p:cNvSpPr>
          <p:nvPr>
            <p:ph sz="half" idx="1"/>
          </p:nvPr>
        </p:nvSpPr>
        <p:spPr/>
        <p:txBody>
          <a:bodyPr>
            <a:normAutofit fontScale="92500" lnSpcReduction="10000"/>
          </a:bodyPr>
          <a:lstStyle/>
          <a:p>
            <a:r>
              <a:rPr lang="en-GB" sz="2800" b="1" dirty="0"/>
              <a:t>AFTER THE VISIT:</a:t>
            </a:r>
            <a:r>
              <a:rPr lang="en-US" sz="2800" dirty="0"/>
              <a:t> </a:t>
            </a:r>
            <a:r>
              <a:rPr lang="en-GB" sz="2800" b="1" dirty="0"/>
              <a:t>CLOSING THE LOOP</a:t>
            </a:r>
          </a:p>
          <a:p>
            <a:r>
              <a:rPr lang="en-GB" sz="2800" b="1" dirty="0"/>
              <a:t>This can include:</a:t>
            </a:r>
            <a:endParaRPr lang="en-US" sz="2800" dirty="0"/>
          </a:p>
          <a:p>
            <a:pPr lvl="1"/>
            <a:r>
              <a:rPr lang="en-GB" sz="2400" dirty="0"/>
              <a:t>Feedback requests that explicitly welcome access-related comments</a:t>
            </a:r>
            <a:endParaRPr lang="en-US" sz="2400" dirty="0"/>
          </a:p>
          <a:p>
            <a:pPr lvl="1"/>
            <a:r>
              <a:rPr lang="en-GB" sz="2400" dirty="0"/>
              <a:t>Clear ways to report barriers or problems</a:t>
            </a:r>
            <a:endParaRPr lang="en-US" sz="2400" dirty="0"/>
          </a:p>
          <a:p>
            <a:pPr lvl="1"/>
            <a:r>
              <a:rPr lang="en-GB" sz="2400" dirty="0"/>
              <a:t>Responses that acknowledge experience rather than defend decisions</a:t>
            </a:r>
            <a:endParaRPr lang="en-US" sz="2400" dirty="0"/>
          </a:p>
          <a:p>
            <a:pPr lvl="1"/>
            <a:r>
              <a:rPr lang="en-GB" sz="2400" dirty="0"/>
              <a:t>Updates that show changes made as a result of feedback</a:t>
            </a:r>
            <a:endParaRPr lang="en-US" sz="2400" dirty="0"/>
          </a:p>
        </p:txBody>
      </p:sp>
      <p:sp>
        <p:nvSpPr>
          <p:cNvPr id="5" name="Content Placeholder 4">
            <a:extLst>
              <a:ext uri="{FF2B5EF4-FFF2-40B4-BE49-F238E27FC236}">
                <a16:creationId xmlns:a16="http://schemas.microsoft.com/office/drawing/2014/main" id="{F8210001-B461-FC4A-D394-BA6CE3097ADF}"/>
              </a:ext>
            </a:extLst>
          </p:cNvPr>
          <p:cNvSpPr>
            <a:spLocks noGrp="1"/>
          </p:cNvSpPr>
          <p:nvPr>
            <p:ph sz="half" idx="2"/>
          </p:nvPr>
        </p:nvSpPr>
        <p:spPr/>
        <p:txBody>
          <a:bodyPr>
            <a:normAutofit fontScale="92500" lnSpcReduction="10000"/>
          </a:bodyPr>
          <a:lstStyle/>
          <a:p>
            <a:endParaRPr lang="en-US" dirty="0"/>
          </a:p>
        </p:txBody>
      </p:sp>
    </p:spTree>
    <p:extLst>
      <p:ext uri="{BB962C8B-B14F-4D97-AF65-F5344CB8AC3E}">
        <p14:creationId xmlns:p14="http://schemas.microsoft.com/office/powerpoint/2010/main" val="80119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04195-B46C-F4EE-0482-CA4DC11D9BE6}"/>
              </a:ext>
            </a:extLst>
          </p:cNvPr>
          <p:cNvSpPr>
            <a:spLocks noGrp="1"/>
          </p:cNvSpPr>
          <p:nvPr>
            <p:ph type="title"/>
          </p:nvPr>
        </p:nvSpPr>
        <p:spPr/>
        <p:txBody>
          <a:bodyPr/>
          <a:lstStyle/>
          <a:p>
            <a:r>
              <a:rPr lang="en-GB" dirty="0"/>
              <a:t>Accessibility Information Checklist for Marketing </a:t>
            </a:r>
            <a:endParaRPr lang="en-US" dirty="0"/>
          </a:p>
        </p:txBody>
      </p:sp>
      <p:sp>
        <p:nvSpPr>
          <p:cNvPr id="3" name="Content Placeholder 2">
            <a:extLst>
              <a:ext uri="{FF2B5EF4-FFF2-40B4-BE49-F238E27FC236}">
                <a16:creationId xmlns:a16="http://schemas.microsoft.com/office/drawing/2014/main" id="{C906F060-4C37-D9C1-3F4B-51D0A07A949E}"/>
              </a:ext>
            </a:extLst>
          </p:cNvPr>
          <p:cNvSpPr>
            <a:spLocks noGrp="1"/>
          </p:cNvSpPr>
          <p:nvPr>
            <p:ph sz="half" idx="1"/>
          </p:nvPr>
        </p:nvSpPr>
        <p:spPr/>
        <p:txBody>
          <a:bodyPr>
            <a:noAutofit/>
          </a:bodyPr>
          <a:lstStyle/>
          <a:p>
            <a:r>
              <a:rPr lang="en-GB" sz="1500" b="1" dirty="0"/>
              <a:t>ACCESS BASICS</a:t>
            </a:r>
            <a:endParaRPr lang="en-US" sz="1500" dirty="0"/>
          </a:p>
          <a:p>
            <a:pPr lvl="1"/>
            <a:r>
              <a:rPr lang="en-GB" sz="1500" dirty="0"/>
              <a:t>Is there a clearly labelled accessibility or “Plan Your Visit” section?</a:t>
            </a:r>
            <a:endParaRPr lang="en-US" sz="1500" dirty="0"/>
          </a:p>
          <a:p>
            <a:pPr lvl="1"/>
            <a:r>
              <a:rPr lang="en-GB" sz="1500" dirty="0"/>
              <a:t>Is it reachable within one or two clicks from the homepage?</a:t>
            </a:r>
            <a:endParaRPr lang="en-US" sz="1500" dirty="0"/>
          </a:p>
          <a:p>
            <a:pPr lvl="1"/>
            <a:r>
              <a:rPr lang="en-GB" sz="1500" dirty="0"/>
              <a:t>Is the language plain, specific, and free of jargon?</a:t>
            </a:r>
            <a:endParaRPr lang="en-US" sz="1500" dirty="0"/>
          </a:p>
          <a:p>
            <a:r>
              <a:rPr lang="en-GB" sz="1500" b="1" dirty="0"/>
              <a:t>ARRIVAL AND ENTRY</a:t>
            </a:r>
            <a:endParaRPr lang="en-US" sz="1500" dirty="0"/>
          </a:p>
          <a:p>
            <a:pPr lvl="1"/>
            <a:r>
              <a:rPr lang="en-GB" sz="1500" dirty="0"/>
              <a:t>How do visitors get there using different transport options?</a:t>
            </a:r>
            <a:endParaRPr lang="en-US" sz="1500" dirty="0"/>
          </a:p>
          <a:p>
            <a:pPr lvl="1"/>
            <a:r>
              <a:rPr lang="en-GB" sz="1500" dirty="0"/>
              <a:t>Are step-free routes clearly described?</a:t>
            </a:r>
            <a:endParaRPr lang="en-US" sz="1500" dirty="0"/>
          </a:p>
          <a:p>
            <a:pPr lvl="1"/>
            <a:r>
              <a:rPr lang="en-GB" sz="1500" dirty="0"/>
              <a:t>Are entrances clearly identified, including accessible alternatives?</a:t>
            </a:r>
            <a:endParaRPr lang="en-US" sz="1500" dirty="0"/>
          </a:p>
          <a:p>
            <a:r>
              <a:rPr lang="en-GB" sz="1500" b="1" dirty="0"/>
              <a:t>MOVEMENT AND LAYOUT</a:t>
            </a:r>
            <a:endParaRPr lang="en-US" sz="1500" dirty="0"/>
          </a:p>
          <a:p>
            <a:pPr lvl="1"/>
            <a:r>
              <a:rPr lang="en-GB" sz="1500" dirty="0"/>
              <a:t>Are internal routes described honestly?</a:t>
            </a:r>
            <a:endParaRPr lang="en-US" sz="1500" dirty="0"/>
          </a:p>
          <a:p>
            <a:pPr lvl="1"/>
            <a:r>
              <a:rPr lang="en-GB" sz="1500" dirty="0"/>
              <a:t>Are distances and walking times mentioned?</a:t>
            </a:r>
            <a:endParaRPr lang="en-US" sz="1500" dirty="0"/>
          </a:p>
          <a:p>
            <a:pPr lvl="1"/>
            <a:r>
              <a:rPr lang="en-GB" sz="1500" dirty="0"/>
              <a:t>Are resting points or seating areas noted?</a:t>
            </a:r>
            <a:endParaRPr lang="en-US" sz="1500" dirty="0"/>
          </a:p>
          <a:p>
            <a:endParaRPr lang="en-US" sz="1500" dirty="0"/>
          </a:p>
        </p:txBody>
      </p:sp>
      <p:sp>
        <p:nvSpPr>
          <p:cNvPr id="4" name="Content Placeholder 3">
            <a:extLst>
              <a:ext uri="{FF2B5EF4-FFF2-40B4-BE49-F238E27FC236}">
                <a16:creationId xmlns:a16="http://schemas.microsoft.com/office/drawing/2014/main" id="{1C12A4E6-D59A-EA3F-5B2D-02872DF93389}"/>
              </a:ext>
            </a:extLst>
          </p:cNvPr>
          <p:cNvSpPr>
            <a:spLocks noGrp="1"/>
          </p:cNvSpPr>
          <p:nvPr>
            <p:ph sz="half" idx="2"/>
          </p:nvPr>
        </p:nvSpPr>
        <p:spPr/>
        <p:txBody>
          <a:bodyPr>
            <a:noAutofit/>
          </a:bodyPr>
          <a:lstStyle/>
          <a:p>
            <a:r>
              <a:rPr lang="en-GB" sz="1500" b="1" dirty="0"/>
              <a:t>FACILITIES AND SERVICES</a:t>
            </a:r>
            <a:endParaRPr lang="en-US" sz="1500" dirty="0"/>
          </a:p>
          <a:p>
            <a:pPr lvl="1"/>
            <a:r>
              <a:rPr lang="en-GB" sz="1500" dirty="0"/>
              <a:t>Toilets (location, size, features)</a:t>
            </a:r>
            <a:endParaRPr lang="en-US" sz="1500" dirty="0"/>
          </a:p>
          <a:p>
            <a:pPr lvl="1"/>
            <a:r>
              <a:rPr lang="en-GB" sz="1500" dirty="0"/>
              <a:t>Seating availability</a:t>
            </a:r>
            <a:endParaRPr lang="en-US" sz="1500" dirty="0"/>
          </a:p>
          <a:p>
            <a:pPr lvl="1"/>
            <a:r>
              <a:rPr lang="en-GB" sz="1500" dirty="0"/>
              <a:t>Quiet spaces or low-stimulation areas</a:t>
            </a:r>
            <a:endParaRPr lang="en-US" sz="1500" dirty="0"/>
          </a:p>
          <a:p>
            <a:pPr lvl="1"/>
            <a:r>
              <a:rPr lang="en-GB" sz="1500" dirty="0"/>
              <a:t>Assistance dogs welcome or not</a:t>
            </a:r>
            <a:endParaRPr lang="en-US" sz="1500" dirty="0"/>
          </a:p>
          <a:p>
            <a:r>
              <a:rPr lang="en-GB" sz="1500" b="1" dirty="0"/>
              <a:t>EXPERIENCE AND INTERPRETATION</a:t>
            </a:r>
            <a:endParaRPr lang="en-US" sz="1500" dirty="0"/>
          </a:p>
          <a:p>
            <a:pPr lvl="1"/>
            <a:r>
              <a:rPr lang="en-GB" sz="1500" dirty="0"/>
              <a:t>Are tours guided, self-guided, or mixed?</a:t>
            </a:r>
            <a:endParaRPr lang="en-US" sz="1500" dirty="0"/>
          </a:p>
          <a:p>
            <a:pPr lvl="1"/>
            <a:r>
              <a:rPr lang="en-GB" sz="1500" dirty="0"/>
              <a:t>Are alternative formats available (audio, text, tactile, visual)?</a:t>
            </a:r>
            <a:endParaRPr lang="en-US" sz="1500" dirty="0"/>
          </a:p>
          <a:p>
            <a:pPr lvl="1"/>
            <a:r>
              <a:rPr lang="en-GB" sz="1500" dirty="0"/>
              <a:t>Can visitors leave and rejoin activities?</a:t>
            </a:r>
            <a:endParaRPr lang="en-US" sz="1500" dirty="0"/>
          </a:p>
          <a:p>
            <a:r>
              <a:rPr lang="en-GB" sz="1500" b="1" dirty="0"/>
              <a:t>LIMITATIONS</a:t>
            </a:r>
            <a:endParaRPr lang="en-US" sz="1500" dirty="0"/>
          </a:p>
          <a:p>
            <a:pPr lvl="1"/>
            <a:r>
              <a:rPr lang="en-GB" sz="1500" dirty="0"/>
              <a:t>Are any barriers or restrictions explained clearly?</a:t>
            </a:r>
            <a:endParaRPr lang="en-US" sz="1500" dirty="0"/>
          </a:p>
          <a:p>
            <a:pPr lvl="1"/>
            <a:r>
              <a:rPr lang="en-GB" sz="1500" dirty="0"/>
              <a:t>Is this information written without apology or defensiveness?</a:t>
            </a:r>
            <a:endParaRPr lang="en-US" sz="1500" dirty="0"/>
          </a:p>
          <a:p>
            <a:pPr marL="0" indent="0">
              <a:buNone/>
            </a:pPr>
            <a:endParaRPr lang="en-US" sz="1500" dirty="0"/>
          </a:p>
        </p:txBody>
      </p:sp>
    </p:spTree>
    <p:extLst>
      <p:ext uri="{BB962C8B-B14F-4D97-AF65-F5344CB8AC3E}">
        <p14:creationId xmlns:p14="http://schemas.microsoft.com/office/powerpoint/2010/main" val="36247158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2EBFD-F275-94F9-3999-0A89707D7A92}"/>
              </a:ext>
            </a:extLst>
          </p:cNvPr>
          <p:cNvSpPr>
            <a:spLocks noGrp="1"/>
          </p:cNvSpPr>
          <p:nvPr>
            <p:ph type="title"/>
          </p:nvPr>
        </p:nvSpPr>
        <p:spPr/>
        <p:txBody>
          <a:bodyPr/>
          <a:lstStyle/>
          <a:p>
            <a:r>
              <a:rPr lang="en-US" dirty="0"/>
              <a:t>Key Takeaways</a:t>
            </a:r>
          </a:p>
        </p:txBody>
      </p:sp>
      <p:sp>
        <p:nvSpPr>
          <p:cNvPr id="3" name="Content Placeholder 2">
            <a:extLst>
              <a:ext uri="{FF2B5EF4-FFF2-40B4-BE49-F238E27FC236}">
                <a16:creationId xmlns:a16="http://schemas.microsoft.com/office/drawing/2014/main" id="{A1B931C8-DBD2-BB1C-4E26-E0669E8B7CE8}"/>
              </a:ext>
            </a:extLst>
          </p:cNvPr>
          <p:cNvSpPr>
            <a:spLocks noGrp="1"/>
          </p:cNvSpPr>
          <p:nvPr>
            <p:ph idx="1"/>
          </p:nvPr>
        </p:nvSpPr>
        <p:spPr>
          <a:xfrm>
            <a:off x="1097280" y="1845734"/>
            <a:ext cx="10058400" cy="4376646"/>
          </a:xfrm>
        </p:spPr>
        <p:txBody>
          <a:bodyPr>
            <a:normAutofit/>
          </a:bodyPr>
          <a:lstStyle/>
          <a:p>
            <a:pPr marL="457200" lvl="0" indent="-457200">
              <a:buClr>
                <a:schemeClr val="bg2">
                  <a:lumMod val="50000"/>
                </a:schemeClr>
              </a:buClr>
              <a:buFont typeface="+mj-lt"/>
              <a:buAutoNum type="arabicParenR"/>
            </a:pPr>
            <a:r>
              <a:rPr lang="en-GB" sz="2400" b="1" dirty="0"/>
              <a:t>Accessibility is an asset to market, not a secret to hide.</a:t>
            </a:r>
            <a:r>
              <a:rPr lang="en-GB" sz="2400" dirty="0"/>
              <a:t> </a:t>
            </a:r>
          </a:p>
          <a:p>
            <a:pPr marL="457200" lvl="0" indent="-457200">
              <a:buClr>
                <a:schemeClr val="bg2">
                  <a:lumMod val="50000"/>
                </a:schemeClr>
              </a:buClr>
              <a:buFont typeface="+mj-lt"/>
              <a:buAutoNum type="arabicParenR"/>
            </a:pPr>
            <a:r>
              <a:rPr lang="en-GB" sz="2400" b="1" dirty="0"/>
              <a:t>Develop</a:t>
            </a:r>
            <a:r>
              <a:rPr lang="en-GB" sz="2400" dirty="0"/>
              <a:t> a strong </a:t>
            </a:r>
            <a:r>
              <a:rPr lang="en-GB" sz="2400" b="1" dirty="0"/>
              <a:t>inclusive brand message</a:t>
            </a:r>
            <a:endParaRPr lang="en-GB" sz="2400" dirty="0"/>
          </a:p>
          <a:p>
            <a:pPr marL="457200" lvl="0" indent="-457200">
              <a:buClr>
                <a:schemeClr val="bg2">
                  <a:lumMod val="50000"/>
                </a:schemeClr>
              </a:buClr>
              <a:buFont typeface="+mj-lt"/>
              <a:buAutoNum type="arabicParenR"/>
            </a:pPr>
            <a:r>
              <a:rPr lang="en-GB" sz="2400" b="1" dirty="0"/>
              <a:t>Create and distribute detailed accessibility information</a:t>
            </a:r>
            <a:r>
              <a:rPr lang="en-GB" sz="2400" dirty="0"/>
              <a:t> (guides, web pages).</a:t>
            </a:r>
          </a:p>
          <a:p>
            <a:pPr marL="457200" lvl="0" indent="-457200">
              <a:buClr>
                <a:schemeClr val="bg2">
                  <a:lumMod val="50000"/>
                </a:schemeClr>
              </a:buClr>
              <a:buFont typeface="+mj-lt"/>
              <a:buAutoNum type="arabicParenR"/>
            </a:pPr>
            <a:r>
              <a:rPr lang="en-GB" sz="2400" b="1" dirty="0"/>
              <a:t>Use</a:t>
            </a:r>
            <a:r>
              <a:rPr lang="en-GB" sz="2400" dirty="0"/>
              <a:t> targeted </a:t>
            </a:r>
            <a:r>
              <a:rPr lang="en-GB" sz="2400" b="1" dirty="0"/>
              <a:t>outreach channels</a:t>
            </a:r>
            <a:endParaRPr lang="en-US" sz="2400" dirty="0"/>
          </a:p>
          <a:p>
            <a:pPr marL="457200" lvl="0" indent="-457200">
              <a:buClr>
                <a:schemeClr val="bg2">
                  <a:lumMod val="50000"/>
                </a:schemeClr>
              </a:buClr>
              <a:buFont typeface="+mj-lt"/>
              <a:buAutoNum type="arabicParenR"/>
            </a:pPr>
            <a:r>
              <a:rPr lang="en-GB" sz="2400" b="1" dirty="0"/>
              <a:t>Ensure</a:t>
            </a:r>
            <a:r>
              <a:rPr lang="en-GB" sz="2400" dirty="0"/>
              <a:t> all </a:t>
            </a:r>
            <a:r>
              <a:rPr lang="en-GB" sz="2400" b="1" dirty="0"/>
              <a:t>marketing materials and platforms are accessible</a:t>
            </a:r>
            <a:r>
              <a:rPr lang="en-GB" sz="2400" dirty="0"/>
              <a:t> themselves.</a:t>
            </a:r>
          </a:p>
          <a:p>
            <a:pPr marL="457200" lvl="0" indent="-457200">
              <a:buClr>
                <a:schemeClr val="bg2">
                  <a:lumMod val="50000"/>
                </a:schemeClr>
              </a:buClr>
              <a:buFont typeface="+mj-lt"/>
              <a:buAutoNum type="arabicParenR"/>
            </a:pPr>
            <a:r>
              <a:rPr lang="en-GB" sz="2400" b="1" dirty="0"/>
              <a:t>Think creatively in marketing </a:t>
            </a:r>
            <a:r>
              <a:rPr lang="en-GB" sz="2400" dirty="0"/>
              <a:t>– storytelling, events, partnerships can amplify your reach beyond traditional ads.</a:t>
            </a:r>
            <a:endParaRPr lang="en-US" sz="2400" dirty="0"/>
          </a:p>
          <a:p>
            <a:pPr marL="457200" lvl="0" indent="-457200">
              <a:buClr>
                <a:schemeClr val="bg2">
                  <a:lumMod val="50000"/>
                </a:schemeClr>
              </a:buClr>
              <a:buFont typeface="+mj-lt"/>
              <a:buAutoNum type="arabicParenR"/>
            </a:pPr>
            <a:r>
              <a:rPr lang="en-GB" sz="2400" b="1" dirty="0"/>
              <a:t>Emphasize visibility and consistency</a:t>
            </a:r>
            <a:endParaRPr lang="en-US" sz="2400" dirty="0"/>
          </a:p>
          <a:p>
            <a:pPr marL="457200" indent="-457200">
              <a:buClr>
                <a:schemeClr val="bg2">
                  <a:lumMod val="50000"/>
                </a:schemeClr>
              </a:buClr>
              <a:buFont typeface="+mj-lt"/>
              <a:buAutoNum type="arabicParenR"/>
            </a:pPr>
            <a:r>
              <a:rPr lang="en-GB" sz="2400" b="1" dirty="0"/>
              <a:t>Be authentic and honest </a:t>
            </a:r>
            <a:r>
              <a:rPr lang="en-GB" sz="2400" dirty="0"/>
              <a:t>in marketing</a:t>
            </a:r>
            <a:endParaRPr lang="en-US" sz="2400" dirty="0"/>
          </a:p>
        </p:txBody>
      </p:sp>
    </p:spTree>
    <p:extLst>
      <p:ext uri="{BB962C8B-B14F-4D97-AF65-F5344CB8AC3E}">
        <p14:creationId xmlns:p14="http://schemas.microsoft.com/office/powerpoint/2010/main" val="1275749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C7982B-C8B2-D821-F153-08951E75AF41}"/>
              </a:ext>
            </a:extLst>
          </p:cNvPr>
          <p:cNvSpPr>
            <a:spLocks noGrp="1"/>
          </p:cNvSpPr>
          <p:nvPr>
            <p:ph type="title"/>
          </p:nvPr>
        </p:nvSpPr>
        <p:spPr>
          <a:xfrm>
            <a:off x="433754" y="2937217"/>
            <a:ext cx="3200400" cy="846406"/>
          </a:xfrm>
        </p:spPr>
        <p:txBody>
          <a:bodyPr anchor="ctr">
            <a:normAutofit/>
          </a:bodyPr>
          <a:lstStyle/>
          <a:p>
            <a:r>
              <a:rPr lang="en-US" sz="4400" dirty="0"/>
              <a:t>THANK YOU!</a:t>
            </a:r>
          </a:p>
        </p:txBody>
      </p:sp>
      <p:sp>
        <p:nvSpPr>
          <p:cNvPr id="5" name="Content Placeholder 4">
            <a:extLst>
              <a:ext uri="{FF2B5EF4-FFF2-40B4-BE49-F238E27FC236}">
                <a16:creationId xmlns:a16="http://schemas.microsoft.com/office/drawing/2014/main" id="{C3AE102F-0835-84F6-154D-348D4DA6DA45}"/>
              </a:ext>
            </a:extLst>
          </p:cNvPr>
          <p:cNvSpPr>
            <a:spLocks noGrp="1"/>
          </p:cNvSpPr>
          <p:nvPr>
            <p:ph idx="1"/>
          </p:nvPr>
        </p:nvSpPr>
        <p:spPr/>
        <p:txBody>
          <a:bodyPr anchor="ctr">
            <a:normAutofit/>
          </a:bodyPr>
          <a:lstStyle/>
          <a:p>
            <a:r>
              <a:rPr lang="en-US" sz="3200" dirty="0"/>
              <a:t>Do you have any questions?</a:t>
            </a:r>
          </a:p>
          <a:p>
            <a:r>
              <a:rPr lang="en-US" sz="3200" dirty="0"/>
              <a:t>What was new or surprising for you?</a:t>
            </a:r>
          </a:p>
        </p:txBody>
      </p:sp>
    </p:spTree>
    <p:extLst>
      <p:ext uri="{BB962C8B-B14F-4D97-AF65-F5344CB8AC3E}">
        <p14:creationId xmlns:p14="http://schemas.microsoft.com/office/powerpoint/2010/main" val="2517060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3F795-1CE6-17FC-2A12-7A05393668E7}"/>
              </a:ext>
            </a:extLst>
          </p:cNvPr>
          <p:cNvSpPr>
            <a:spLocks noGrp="1"/>
          </p:cNvSpPr>
          <p:nvPr>
            <p:ph type="title"/>
          </p:nvPr>
        </p:nvSpPr>
        <p:spPr/>
        <p:txBody>
          <a:bodyPr/>
          <a:lstStyle/>
          <a:p>
            <a:r>
              <a:rPr lang="en-US" dirty="0"/>
              <a:t>Learning Objectives</a:t>
            </a:r>
          </a:p>
        </p:txBody>
      </p:sp>
      <p:sp>
        <p:nvSpPr>
          <p:cNvPr id="3" name="Content Placeholder 2">
            <a:extLst>
              <a:ext uri="{FF2B5EF4-FFF2-40B4-BE49-F238E27FC236}">
                <a16:creationId xmlns:a16="http://schemas.microsoft.com/office/drawing/2014/main" id="{E1C49F4E-13E6-A560-128A-7F5B36E461B1}"/>
              </a:ext>
            </a:extLst>
          </p:cNvPr>
          <p:cNvSpPr>
            <a:spLocks noGrp="1"/>
          </p:cNvSpPr>
          <p:nvPr>
            <p:ph idx="1"/>
          </p:nvPr>
        </p:nvSpPr>
        <p:spPr/>
        <p:txBody>
          <a:bodyPr>
            <a:normAutofit lnSpcReduction="10000"/>
          </a:bodyPr>
          <a:lstStyle/>
          <a:p>
            <a:r>
              <a:rPr lang="en-GB" dirty="0"/>
              <a:t>By the end of Module 6, participants will:</a:t>
            </a:r>
            <a:endParaRPr lang="en-US" dirty="0"/>
          </a:p>
          <a:p>
            <a:pPr lvl="1"/>
            <a:r>
              <a:rPr lang="en-GB" dirty="0"/>
              <a:t>Understand </a:t>
            </a:r>
            <a:r>
              <a:rPr lang="en-GB" b="1" dirty="0"/>
              <a:t>why and how to promote accessibility </a:t>
            </a:r>
            <a:r>
              <a:rPr lang="en-GB" dirty="0"/>
              <a:t>as a key value proposition in tourism marketing.</a:t>
            </a:r>
            <a:endParaRPr lang="en-US" dirty="0"/>
          </a:p>
          <a:p>
            <a:pPr lvl="1"/>
            <a:r>
              <a:rPr lang="en-GB" dirty="0"/>
              <a:t>Learn to </a:t>
            </a:r>
            <a:r>
              <a:rPr lang="en-GB" b="1" dirty="0"/>
              <a:t>develop inclusive marketing strategies and campaigns </a:t>
            </a:r>
            <a:r>
              <a:rPr lang="en-GB" dirty="0"/>
              <a:t>that highlight a destination’s or service’s accessibility features in a positive, appealing way.</a:t>
            </a:r>
            <a:endParaRPr lang="en-US" dirty="0"/>
          </a:p>
          <a:p>
            <a:pPr lvl="1"/>
            <a:r>
              <a:rPr lang="en-GB" dirty="0"/>
              <a:t>Identify </a:t>
            </a:r>
            <a:r>
              <a:rPr lang="en-GB" b="1" dirty="0"/>
              <a:t>the elements of accessible tourism branding</a:t>
            </a:r>
            <a:r>
              <a:rPr lang="en-GB" dirty="0"/>
              <a:t>, including using appropriate imagery, messaging that emphasizes welcome for all, and potentially obtaining certifications or labels that signal accessibility.</a:t>
            </a:r>
            <a:endParaRPr lang="en-US" dirty="0"/>
          </a:p>
          <a:p>
            <a:pPr lvl="1"/>
            <a:r>
              <a:rPr lang="en-GB" b="1" dirty="0"/>
              <a:t>Plan outreach through targeted channels</a:t>
            </a:r>
            <a:r>
              <a:rPr lang="en-GB" dirty="0"/>
              <a:t>: engaging disability community networks, partnering with disability organizations, and working with Destination Marketing Organizations (DMOs) or tourism boards.</a:t>
            </a:r>
            <a:endParaRPr lang="en-US" dirty="0"/>
          </a:p>
          <a:p>
            <a:pPr lvl="1"/>
            <a:r>
              <a:rPr lang="en-GB" b="1" dirty="0"/>
              <a:t>Learn best practices for inclusive communication: </a:t>
            </a:r>
            <a:r>
              <a:rPr lang="en-GB" dirty="0"/>
              <a:t>ensuring websites, brochures, and social media are accessible and that content uses respectful language and format.</a:t>
            </a:r>
            <a:endParaRPr lang="en-US" dirty="0"/>
          </a:p>
          <a:p>
            <a:pPr lvl="1"/>
            <a:r>
              <a:rPr lang="en-GB" b="1" dirty="0"/>
              <a:t>Recognize the importance of visibility</a:t>
            </a:r>
            <a:r>
              <a:rPr lang="en-GB" dirty="0"/>
              <a:t>: that accessibility features should be clearly communicated to potential visitors, travel agents, and the public, to ensure they are utilized and to enhance the site’s reputation and market reach.</a:t>
            </a:r>
            <a:endParaRPr lang="en-US" dirty="0"/>
          </a:p>
        </p:txBody>
      </p:sp>
    </p:spTree>
    <p:extLst>
      <p:ext uri="{BB962C8B-B14F-4D97-AF65-F5344CB8AC3E}">
        <p14:creationId xmlns:p14="http://schemas.microsoft.com/office/powerpoint/2010/main" val="1529593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E1EF8-6EE9-EAC3-53F8-45EBBA956EFE}"/>
              </a:ext>
            </a:extLst>
          </p:cNvPr>
          <p:cNvSpPr>
            <a:spLocks noGrp="1"/>
          </p:cNvSpPr>
          <p:nvPr>
            <p:ph type="title"/>
          </p:nvPr>
        </p:nvSpPr>
        <p:spPr/>
        <p:txBody>
          <a:bodyPr/>
          <a:lstStyle/>
          <a:p>
            <a:r>
              <a:rPr lang="en-GB" dirty="0"/>
              <a:t>The Case for Marketing Accessibility</a:t>
            </a:r>
            <a:endParaRPr lang="en-US" dirty="0"/>
          </a:p>
        </p:txBody>
      </p:sp>
      <p:sp>
        <p:nvSpPr>
          <p:cNvPr id="3" name="Content Placeholder 2">
            <a:extLst>
              <a:ext uri="{FF2B5EF4-FFF2-40B4-BE49-F238E27FC236}">
                <a16:creationId xmlns:a16="http://schemas.microsoft.com/office/drawing/2014/main" id="{9C4030C3-9A5A-0DAB-9222-85C3493D35DB}"/>
              </a:ext>
            </a:extLst>
          </p:cNvPr>
          <p:cNvSpPr>
            <a:spLocks noGrp="1"/>
          </p:cNvSpPr>
          <p:nvPr>
            <p:ph idx="1"/>
          </p:nvPr>
        </p:nvSpPr>
        <p:spPr/>
        <p:txBody>
          <a:bodyPr>
            <a:normAutofit fontScale="92500" lnSpcReduction="20000"/>
          </a:bodyPr>
          <a:lstStyle/>
          <a:p>
            <a:pPr lvl="1"/>
            <a:r>
              <a:rPr lang="en-GB" sz="3200" b="1" dirty="0"/>
              <a:t>There is Demand</a:t>
            </a:r>
            <a:r>
              <a:rPr lang="en-GB" sz="3200" dirty="0"/>
              <a:t>. Over a billion people globally have disabilities </a:t>
            </a:r>
          </a:p>
          <a:p>
            <a:pPr lvl="1"/>
            <a:r>
              <a:rPr lang="en-GB" sz="3200" b="1" dirty="0"/>
              <a:t>Gaps in Information.</a:t>
            </a:r>
            <a:r>
              <a:rPr lang="en-GB" sz="3200" dirty="0"/>
              <a:t> Surveys often show that one big barrier for travellers with disabilities is lack of information on accessibility </a:t>
            </a:r>
          </a:p>
          <a:p>
            <a:pPr lvl="1"/>
            <a:r>
              <a:rPr lang="en-GB" sz="3200" b="1" dirty="0"/>
              <a:t>Differentiation</a:t>
            </a:r>
            <a:r>
              <a:rPr lang="en-GB" sz="3200" dirty="0"/>
              <a:t>. Promoting accessibility can set a destination apart. </a:t>
            </a:r>
          </a:p>
          <a:p>
            <a:pPr lvl="1"/>
            <a:r>
              <a:rPr lang="en-GB" sz="3200" b="1" dirty="0"/>
              <a:t>Social and Ethical Responsibility</a:t>
            </a:r>
            <a:r>
              <a:rPr lang="en-GB" sz="3200" dirty="0"/>
              <a:t>. Marketing accessibility isn’t just business-savvy, it’s aligned with social inclusion values.</a:t>
            </a:r>
          </a:p>
          <a:p>
            <a:pPr lvl="1"/>
            <a:r>
              <a:rPr lang="en-GB" sz="3200" b="1" dirty="0"/>
              <a:t>Underutilized Investments</a:t>
            </a:r>
            <a:r>
              <a:rPr lang="en-GB" sz="3200" dirty="0"/>
              <a:t>. If money was spent on improvements, maximize their ROI by ensuring they are used. </a:t>
            </a:r>
            <a:endParaRPr lang="en-US" sz="3200" dirty="0"/>
          </a:p>
        </p:txBody>
      </p:sp>
    </p:spTree>
    <p:extLst>
      <p:ext uri="{BB962C8B-B14F-4D97-AF65-F5344CB8AC3E}">
        <p14:creationId xmlns:p14="http://schemas.microsoft.com/office/powerpoint/2010/main" val="1027268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75271-B8BF-74B2-84C3-E341D2301421}"/>
              </a:ext>
            </a:extLst>
          </p:cNvPr>
          <p:cNvSpPr>
            <a:spLocks noGrp="1"/>
          </p:cNvSpPr>
          <p:nvPr>
            <p:ph type="title"/>
          </p:nvPr>
        </p:nvSpPr>
        <p:spPr/>
        <p:txBody>
          <a:bodyPr/>
          <a:lstStyle/>
          <a:p>
            <a:r>
              <a:rPr lang="en-GB" dirty="0"/>
              <a:t>Accessible Tourism Branding and Messaging</a:t>
            </a:r>
            <a:endParaRPr lang="en-US" dirty="0"/>
          </a:p>
        </p:txBody>
      </p:sp>
      <p:sp>
        <p:nvSpPr>
          <p:cNvPr id="3" name="Content Placeholder 2">
            <a:extLst>
              <a:ext uri="{FF2B5EF4-FFF2-40B4-BE49-F238E27FC236}">
                <a16:creationId xmlns:a16="http://schemas.microsoft.com/office/drawing/2014/main" id="{F4E2B5FE-B954-D7D1-ECF2-6D9BEE2D2835}"/>
              </a:ext>
            </a:extLst>
          </p:cNvPr>
          <p:cNvSpPr>
            <a:spLocks noGrp="1"/>
          </p:cNvSpPr>
          <p:nvPr>
            <p:ph idx="1"/>
          </p:nvPr>
        </p:nvSpPr>
        <p:spPr/>
        <p:txBody>
          <a:bodyPr>
            <a:normAutofit lnSpcReduction="10000"/>
          </a:bodyPr>
          <a:lstStyle/>
          <a:p>
            <a:pPr lvl="1"/>
            <a:r>
              <a:rPr lang="en-GB" sz="2800" b="1" dirty="0"/>
              <a:t>Imagery - </a:t>
            </a:r>
            <a:r>
              <a:rPr lang="en-GB" sz="2800" dirty="0"/>
              <a:t>Including images of people with disabilities enjoying your site sends a powerful message.</a:t>
            </a:r>
          </a:p>
          <a:p>
            <a:pPr lvl="1"/>
            <a:r>
              <a:rPr lang="en-GB" sz="2800" b="1" dirty="0"/>
              <a:t>Language - </a:t>
            </a:r>
            <a:r>
              <a:rPr lang="en-GB" sz="2800" dirty="0"/>
              <a:t>Use inclusive, </a:t>
            </a:r>
            <a:r>
              <a:rPr lang="en-GB" sz="2800" b="1" dirty="0"/>
              <a:t>people-first language</a:t>
            </a:r>
            <a:r>
              <a:rPr lang="en-GB" sz="2800" dirty="0"/>
              <a:t> or the preference of the community. </a:t>
            </a:r>
            <a:endParaRPr lang="en-US" sz="2800" b="1" dirty="0"/>
          </a:p>
          <a:p>
            <a:pPr lvl="1"/>
            <a:r>
              <a:rPr lang="en-GB" sz="2800" b="1" dirty="0"/>
              <a:t>Tone - </a:t>
            </a:r>
            <a:r>
              <a:rPr lang="en-GB" sz="2800" dirty="0"/>
              <a:t>Keep it positive and factual. </a:t>
            </a:r>
          </a:p>
          <a:p>
            <a:pPr lvl="1"/>
            <a:r>
              <a:rPr lang="en-GB" sz="2800" b="1" dirty="0"/>
              <a:t>Certifications/Labels - </a:t>
            </a:r>
            <a:r>
              <a:rPr lang="en-GB" sz="2800" dirty="0"/>
              <a:t>If available, obtaining an accessibility certification or using recognized logos can bolster credibility</a:t>
            </a:r>
          </a:p>
          <a:p>
            <a:pPr lvl="1"/>
            <a:r>
              <a:rPr lang="en-GB" sz="2800" b="1" dirty="0"/>
              <a:t>Integration - </a:t>
            </a:r>
            <a:r>
              <a:rPr lang="en-GB" sz="2800" dirty="0"/>
              <a:t>Include accessibility in mainstream marketing, not just separate channels. </a:t>
            </a:r>
          </a:p>
          <a:p>
            <a:pPr lvl="1"/>
            <a:r>
              <a:rPr lang="en-GB" sz="2800" b="1" dirty="0"/>
              <a:t>Storytelling</a:t>
            </a:r>
            <a:r>
              <a:rPr lang="en-US" sz="2800" b="1" dirty="0"/>
              <a:t> - </a:t>
            </a:r>
            <a:r>
              <a:rPr lang="en-GB" sz="2800" dirty="0"/>
              <a:t>Use testimonials or stories if possible. </a:t>
            </a:r>
            <a:endParaRPr lang="en-US" sz="2800" b="1" dirty="0"/>
          </a:p>
        </p:txBody>
      </p:sp>
    </p:spTree>
    <p:extLst>
      <p:ext uri="{BB962C8B-B14F-4D97-AF65-F5344CB8AC3E}">
        <p14:creationId xmlns:p14="http://schemas.microsoft.com/office/powerpoint/2010/main" val="3740566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E45A9-57C3-E4AF-B897-80BEAB9E4550}"/>
              </a:ext>
            </a:extLst>
          </p:cNvPr>
          <p:cNvSpPr>
            <a:spLocks noGrp="1"/>
          </p:cNvSpPr>
          <p:nvPr>
            <p:ph type="title"/>
          </p:nvPr>
        </p:nvSpPr>
        <p:spPr/>
        <p:txBody>
          <a:bodyPr/>
          <a:lstStyle/>
          <a:p>
            <a:r>
              <a:rPr lang="en-GB" dirty="0"/>
              <a:t>Developing Accessibility Information Guide</a:t>
            </a:r>
            <a:endParaRPr lang="en-US" dirty="0"/>
          </a:p>
        </p:txBody>
      </p:sp>
      <p:sp>
        <p:nvSpPr>
          <p:cNvPr id="3" name="Content Placeholder 2">
            <a:extLst>
              <a:ext uri="{FF2B5EF4-FFF2-40B4-BE49-F238E27FC236}">
                <a16:creationId xmlns:a16="http://schemas.microsoft.com/office/drawing/2014/main" id="{F5CC3442-826F-9DA6-795F-0CAD647BDFDF}"/>
              </a:ext>
            </a:extLst>
          </p:cNvPr>
          <p:cNvSpPr>
            <a:spLocks noGrp="1"/>
          </p:cNvSpPr>
          <p:nvPr>
            <p:ph idx="1"/>
          </p:nvPr>
        </p:nvSpPr>
        <p:spPr/>
        <p:txBody>
          <a:bodyPr>
            <a:normAutofit lnSpcReduction="10000"/>
          </a:bodyPr>
          <a:lstStyle/>
          <a:p>
            <a:pPr lvl="1"/>
            <a:r>
              <a:rPr lang="en-GB" sz="3200" dirty="0"/>
              <a:t>Physical Access Details</a:t>
            </a:r>
          </a:p>
          <a:p>
            <a:pPr lvl="1"/>
            <a:r>
              <a:rPr lang="en-GB" sz="3200" dirty="0"/>
              <a:t>Sensory Access</a:t>
            </a:r>
          </a:p>
          <a:p>
            <a:pPr lvl="1"/>
            <a:r>
              <a:rPr lang="en-GB" sz="3200" dirty="0"/>
              <a:t>Cognitive/Autism-friendly Features</a:t>
            </a:r>
          </a:p>
          <a:p>
            <a:pPr lvl="1"/>
            <a:r>
              <a:rPr lang="en-GB" sz="3200" dirty="0"/>
              <a:t>How to Request Accommodations</a:t>
            </a:r>
          </a:p>
          <a:p>
            <a:pPr lvl="1"/>
            <a:r>
              <a:rPr lang="en-GB" sz="3200" dirty="0"/>
              <a:t>Services</a:t>
            </a:r>
          </a:p>
          <a:p>
            <a:pPr lvl="1"/>
            <a:r>
              <a:rPr lang="en-GB" sz="3200" dirty="0"/>
              <a:t>Website/Digital/App</a:t>
            </a:r>
          </a:p>
          <a:p>
            <a:pPr lvl="1"/>
            <a:r>
              <a:rPr lang="en-GB" sz="3200" dirty="0"/>
              <a:t>Nearby Amenities</a:t>
            </a:r>
          </a:p>
          <a:p>
            <a:pPr lvl="1"/>
            <a:r>
              <a:rPr lang="en-GB" sz="3200" dirty="0"/>
              <a:t>Format</a:t>
            </a:r>
            <a:endParaRPr lang="en-US" sz="3200" dirty="0"/>
          </a:p>
        </p:txBody>
      </p:sp>
    </p:spTree>
    <p:extLst>
      <p:ext uri="{BB962C8B-B14F-4D97-AF65-F5344CB8AC3E}">
        <p14:creationId xmlns:p14="http://schemas.microsoft.com/office/powerpoint/2010/main" val="2240090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6221A-0F67-2670-8652-70BB6F258993}"/>
              </a:ext>
            </a:extLst>
          </p:cNvPr>
          <p:cNvSpPr>
            <a:spLocks noGrp="1"/>
          </p:cNvSpPr>
          <p:nvPr>
            <p:ph type="title"/>
          </p:nvPr>
        </p:nvSpPr>
        <p:spPr/>
        <p:txBody>
          <a:bodyPr/>
          <a:lstStyle/>
          <a:p>
            <a:r>
              <a:rPr lang="en-GB" dirty="0"/>
              <a:t>Inclusive Communication Channels</a:t>
            </a:r>
            <a:endParaRPr lang="en-US" dirty="0"/>
          </a:p>
        </p:txBody>
      </p:sp>
      <p:sp>
        <p:nvSpPr>
          <p:cNvPr id="3" name="Content Placeholder 2">
            <a:extLst>
              <a:ext uri="{FF2B5EF4-FFF2-40B4-BE49-F238E27FC236}">
                <a16:creationId xmlns:a16="http://schemas.microsoft.com/office/drawing/2014/main" id="{9541D580-BFDE-CA9A-9504-C5FE6F2A9DB9}"/>
              </a:ext>
            </a:extLst>
          </p:cNvPr>
          <p:cNvSpPr>
            <a:spLocks noGrp="1"/>
          </p:cNvSpPr>
          <p:nvPr>
            <p:ph idx="1"/>
          </p:nvPr>
        </p:nvSpPr>
        <p:spPr/>
        <p:txBody>
          <a:bodyPr>
            <a:normAutofit fontScale="92500" lnSpcReduction="10000"/>
          </a:bodyPr>
          <a:lstStyle/>
          <a:p>
            <a:pPr lvl="1"/>
            <a:r>
              <a:rPr lang="en-GB" sz="3200" dirty="0"/>
              <a:t>Websites</a:t>
            </a:r>
          </a:p>
          <a:p>
            <a:pPr lvl="1"/>
            <a:r>
              <a:rPr lang="en-GB" sz="3200" dirty="0"/>
              <a:t>Disability networks and media </a:t>
            </a:r>
          </a:p>
          <a:p>
            <a:pPr lvl="1"/>
            <a:r>
              <a:rPr lang="en-GB" sz="3200" dirty="0"/>
              <a:t>Tourism boards/DMOs</a:t>
            </a:r>
          </a:p>
          <a:p>
            <a:pPr lvl="1"/>
            <a:r>
              <a:rPr lang="en-GB" sz="3200" dirty="0"/>
              <a:t>Mainstream marketing</a:t>
            </a:r>
          </a:p>
          <a:p>
            <a:pPr lvl="1"/>
            <a:r>
              <a:rPr lang="en-GB" sz="3200" dirty="0"/>
              <a:t>Social media</a:t>
            </a:r>
          </a:p>
          <a:p>
            <a:pPr lvl="1"/>
            <a:r>
              <a:rPr lang="en-GB" sz="3200" dirty="0"/>
              <a:t>Partnerships</a:t>
            </a:r>
          </a:p>
          <a:p>
            <a:pPr lvl="1"/>
            <a:r>
              <a:rPr lang="en-GB" sz="3200" dirty="0"/>
              <a:t>Booking and info platforms</a:t>
            </a:r>
          </a:p>
          <a:p>
            <a:pPr lvl="1"/>
            <a:r>
              <a:rPr lang="en-GB" sz="3200" dirty="0"/>
              <a:t>Events</a:t>
            </a:r>
          </a:p>
          <a:p>
            <a:pPr lvl="1"/>
            <a:r>
              <a:rPr lang="en-GB" sz="3200" dirty="0"/>
              <a:t>Video, audio, and promotional media</a:t>
            </a:r>
            <a:endParaRPr lang="en-US" sz="3200" dirty="0"/>
          </a:p>
        </p:txBody>
      </p:sp>
    </p:spTree>
    <p:extLst>
      <p:ext uri="{BB962C8B-B14F-4D97-AF65-F5344CB8AC3E}">
        <p14:creationId xmlns:p14="http://schemas.microsoft.com/office/powerpoint/2010/main" val="2018113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1FE0D-F2E9-5529-A869-CE5F1E5A8607}"/>
              </a:ext>
            </a:extLst>
          </p:cNvPr>
          <p:cNvSpPr>
            <a:spLocks noGrp="1"/>
          </p:cNvSpPr>
          <p:nvPr>
            <p:ph type="title"/>
          </p:nvPr>
        </p:nvSpPr>
        <p:spPr/>
        <p:txBody>
          <a:bodyPr/>
          <a:lstStyle/>
          <a:p>
            <a:r>
              <a:rPr lang="en-GB" dirty="0"/>
              <a:t>Leverage Feedback and Reviews</a:t>
            </a:r>
            <a:endParaRPr lang="en-US" dirty="0"/>
          </a:p>
        </p:txBody>
      </p:sp>
      <p:sp>
        <p:nvSpPr>
          <p:cNvPr id="3" name="Content Placeholder 2">
            <a:extLst>
              <a:ext uri="{FF2B5EF4-FFF2-40B4-BE49-F238E27FC236}">
                <a16:creationId xmlns:a16="http://schemas.microsoft.com/office/drawing/2014/main" id="{9A7622C8-1CAE-EF54-9250-0CBE739F30E3}"/>
              </a:ext>
            </a:extLst>
          </p:cNvPr>
          <p:cNvSpPr>
            <a:spLocks noGrp="1"/>
          </p:cNvSpPr>
          <p:nvPr>
            <p:ph idx="1"/>
          </p:nvPr>
        </p:nvSpPr>
        <p:spPr/>
        <p:txBody>
          <a:bodyPr>
            <a:normAutofit/>
          </a:bodyPr>
          <a:lstStyle/>
          <a:p>
            <a:pPr lvl="1"/>
            <a:r>
              <a:rPr lang="en-GB" sz="3600" dirty="0"/>
              <a:t>Encourage visitors with disabilities to leave reviews on travel platforms or your guestbook.</a:t>
            </a:r>
          </a:p>
          <a:p>
            <a:pPr lvl="1"/>
            <a:r>
              <a:rPr lang="en-GB" sz="3600" dirty="0"/>
              <a:t>Positive reviews from them can assure others</a:t>
            </a:r>
          </a:p>
          <a:p>
            <a:pPr lvl="1"/>
            <a:r>
              <a:rPr lang="en-GB" sz="3600" dirty="0"/>
              <a:t>Even constructive criticism can be turned to your advantage if you respond publicly </a:t>
            </a:r>
          </a:p>
          <a:p>
            <a:pPr lvl="1"/>
            <a:r>
              <a:rPr lang="en-GB" sz="3600" dirty="0"/>
              <a:t>Collect testimonials</a:t>
            </a:r>
            <a:endParaRPr lang="en-US" sz="3600" dirty="0"/>
          </a:p>
        </p:txBody>
      </p:sp>
    </p:spTree>
    <p:extLst>
      <p:ext uri="{BB962C8B-B14F-4D97-AF65-F5344CB8AC3E}">
        <p14:creationId xmlns:p14="http://schemas.microsoft.com/office/powerpoint/2010/main" val="3789412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527BD-FB47-2CD7-060D-FB24CF80B9B0}"/>
              </a:ext>
            </a:extLst>
          </p:cNvPr>
          <p:cNvSpPr>
            <a:spLocks noGrp="1"/>
          </p:cNvSpPr>
          <p:nvPr>
            <p:ph type="title"/>
          </p:nvPr>
        </p:nvSpPr>
        <p:spPr/>
        <p:txBody>
          <a:bodyPr/>
          <a:lstStyle/>
          <a:p>
            <a:r>
              <a:rPr lang="en-GB" dirty="0"/>
              <a:t>Ensure Marketing Materials are Accessible</a:t>
            </a:r>
            <a:endParaRPr lang="en-US" dirty="0"/>
          </a:p>
        </p:txBody>
      </p:sp>
      <p:sp>
        <p:nvSpPr>
          <p:cNvPr id="3" name="Content Placeholder 2">
            <a:extLst>
              <a:ext uri="{FF2B5EF4-FFF2-40B4-BE49-F238E27FC236}">
                <a16:creationId xmlns:a16="http://schemas.microsoft.com/office/drawing/2014/main" id="{5586FBC9-32A6-6DB2-E6AE-FF6491216AC7}"/>
              </a:ext>
            </a:extLst>
          </p:cNvPr>
          <p:cNvSpPr>
            <a:spLocks noGrp="1"/>
          </p:cNvSpPr>
          <p:nvPr>
            <p:ph idx="1"/>
          </p:nvPr>
        </p:nvSpPr>
        <p:spPr/>
        <p:txBody>
          <a:bodyPr>
            <a:normAutofit/>
          </a:bodyPr>
          <a:lstStyle/>
          <a:p>
            <a:pPr lvl="1"/>
            <a:r>
              <a:rPr lang="en-GB" sz="4000" dirty="0"/>
              <a:t>Website</a:t>
            </a:r>
          </a:p>
          <a:p>
            <a:pPr lvl="1"/>
            <a:r>
              <a:rPr lang="en-GB" sz="4000" dirty="0"/>
              <a:t>PDFs and Documents</a:t>
            </a:r>
          </a:p>
          <a:p>
            <a:pPr lvl="1"/>
            <a:r>
              <a:rPr lang="en-GB" sz="4000" dirty="0"/>
              <a:t>Emails</a:t>
            </a:r>
          </a:p>
          <a:p>
            <a:pPr lvl="1"/>
            <a:r>
              <a:rPr lang="en-GB" sz="4000" dirty="0"/>
              <a:t>Social Media</a:t>
            </a:r>
          </a:p>
          <a:p>
            <a:pPr lvl="1"/>
            <a:r>
              <a:rPr lang="en-GB" sz="4000" dirty="0"/>
              <a:t>Physical print</a:t>
            </a:r>
          </a:p>
          <a:p>
            <a:pPr lvl="1"/>
            <a:r>
              <a:rPr lang="en-GB" sz="4000" dirty="0"/>
              <a:t>Staff knowledge</a:t>
            </a:r>
            <a:endParaRPr lang="en-US" sz="4000" dirty="0"/>
          </a:p>
        </p:txBody>
      </p:sp>
    </p:spTree>
    <p:extLst>
      <p:ext uri="{BB962C8B-B14F-4D97-AF65-F5344CB8AC3E}">
        <p14:creationId xmlns:p14="http://schemas.microsoft.com/office/powerpoint/2010/main" val="992616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D38CD-9086-3F45-8089-531ADFF854B5}"/>
              </a:ext>
            </a:extLst>
          </p:cNvPr>
          <p:cNvSpPr>
            <a:spLocks noGrp="1"/>
          </p:cNvSpPr>
          <p:nvPr>
            <p:ph type="title"/>
          </p:nvPr>
        </p:nvSpPr>
        <p:spPr/>
        <p:txBody>
          <a:bodyPr/>
          <a:lstStyle/>
          <a:p>
            <a:r>
              <a:rPr lang="en-GB" dirty="0"/>
              <a:t>Information Along the Visitor Journey</a:t>
            </a:r>
            <a:endParaRPr lang="en-US" dirty="0"/>
          </a:p>
        </p:txBody>
      </p:sp>
      <p:sp>
        <p:nvSpPr>
          <p:cNvPr id="4" name="Content Placeholder 3">
            <a:extLst>
              <a:ext uri="{FF2B5EF4-FFF2-40B4-BE49-F238E27FC236}">
                <a16:creationId xmlns:a16="http://schemas.microsoft.com/office/drawing/2014/main" id="{3EBF84C9-76CA-8BE5-ED46-F446B9F0DB62}"/>
              </a:ext>
            </a:extLst>
          </p:cNvPr>
          <p:cNvSpPr>
            <a:spLocks noGrp="1"/>
          </p:cNvSpPr>
          <p:nvPr>
            <p:ph sz="half" idx="1"/>
          </p:nvPr>
        </p:nvSpPr>
        <p:spPr/>
        <p:txBody>
          <a:bodyPr>
            <a:normAutofit fontScale="92500" lnSpcReduction="10000"/>
          </a:bodyPr>
          <a:lstStyle/>
          <a:p>
            <a:r>
              <a:rPr lang="en-GB" sz="2800" b="1" dirty="0"/>
              <a:t>PLANNING AND BOOKING:</a:t>
            </a:r>
            <a:r>
              <a:rPr lang="en-US" sz="2800" dirty="0"/>
              <a:t> </a:t>
            </a:r>
            <a:r>
              <a:rPr lang="en-GB" sz="2800" b="1" dirty="0"/>
              <a:t>MAKING ACCESS VISIBLE</a:t>
            </a:r>
          </a:p>
          <a:p>
            <a:r>
              <a:rPr lang="en-GB" sz="2800" b="1" dirty="0"/>
              <a:t>Good practices</a:t>
            </a:r>
            <a:r>
              <a:rPr lang="en-GB" sz="2800" dirty="0"/>
              <a:t> include:</a:t>
            </a:r>
            <a:endParaRPr lang="en-US" sz="2800" dirty="0"/>
          </a:p>
          <a:p>
            <a:pPr lvl="1"/>
            <a:r>
              <a:rPr lang="en-GB" sz="2400" dirty="0"/>
              <a:t>Accessibility information linked directly from booking pages</a:t>
            </a:r>
            <a:endParaRPr lang="en-US" sz="2400" dirty="0"/>
          </a:p>
          <a:p>
            <a:pPr lvl="1"/>
            <a:r>
              <a:rPr lang="en-GB" sz="2400" dirty="0"/>
              <a:t>Clear contact details for access-related questions</a:t>
            </a:r>
            <a:endParaRPr lang="en-US" sz="2400" dirty="0"/>
          </a:p>
          <a:p>
            <a:pPr lvl="1"/>
            <a:r>
              <a:rPr lang="en-GB" sz="2400" dirty="0"/>
              <a:t>Confirmation emails that repeat key access information</a:t>
            </a:r>
            <a:endParaRPr lang="en-US" sz="2400" dirty="0"/>
          </a:p>
          <a:p>
            <a:pPr lvl="1"/>
            <a:r>
              <a:rPr lang="en-GB" sz="2400" dirty="0"/>
              <a:t>Options to note access requirements without making them feel like an exception</a:t>
            </a:r>
            <a:endParaRPr lang="en-US" sz="2400" dirty="0"/>
          </a:p>
        </p:txBody>
      </p:sp>
      <p:sp>
        <p:nvSpPr>
          <p:cNvPr id="5" name="Content Placeholder 4">
            <a:extLst>
              <a:ext uri="{FF2B5EF4-FFF2-40B4-BE49-F238E27FC236}">
                <a16:creationId xmlns:a16="http://schemas.microsoft.com/office/drawing/2014/main" id="{EFE93AA5-FE85-DC22-DDDF-DE924A7A61BD}"/>
              </a:ext>
            </a:extLst>
          </p:cNvPr>
          <p:cNvSpPr>
            <a:spLocks noGrp="1"/>
          </p:cNvSpPr>
          <p:nvPr>
            <p:ph sz="half" idx="2"/>
          </p:nvPr>
        </p:nvSpPr>
        <p:spPr/>
        <p:txBody>
          <a:bodyPr>
            <a:normAutofit fontScale="92500" lnSpcReduction="10000"/>
          </a:bodyPr>
          <a:lstStyle/>
          <a:p>
            <a:r>
              <a:rPr lang="en-GB" sz="2800" b="1" dirty="0"/>
              <a:t>ARRIVAL AND FIRST CONTACT:</a:t>
            </a:r>
            <a:r>
              <a:rPr lang="en-US" sz="2800" dirty="0"/>
              <a:t> </a:t>
            </a:r>
            <a:r>
              <a:rPr lang="en-GB" sz="2800" b="1" dirty="0"/>
              <a:t>ORIENTATION MATTERS</a:t>
            </a:r>
          </a:p>
          <a:p>
            <a:r>
              <a:rPr lang="en-GB" sz="2800" b="1" dirty="0"/>
              <a:t>What helps the most at this stage:</a:t>
            </a:r>
            <a:endParaRPr lang="en-US" sz="2800" dirty="0"/>
          </a:p>
          <a:p>
            <a:pPr lvl="1"/>
            <a:r>
              <a:rPr lang="en-GB" sz="2400" dirty="0"/>
              <a:t>Clear signage from arrival points</a:t>
            </a:r>
            <a:endParaRPr lang="en-US" sz="2400" dirty="0"/>
          </a:p>
          <a:p>
            <a:pPr lvl="1"/>
            <a:r>
              <a:rPr lang="en-GB" sz="2400" dirty="0"/>
              <a:t>Staff who know where accessible routes begin</a:t>
            </a:r>
            <a:endParaRPr lang="en-US" sz="2400" dirty="0"/>
          </a:p>
          <a:p>
            <a:pPr lvl="1"/>
            <a:r>
              <a:rPr lang="en-GB" sz="2400" dirty="0"/>
              <a:t>Information desks that are physically and socially accessible</a:t>
            </a:r>
            <a:endParaRPr lang="en-US" sz="2400" dirty="0"/>
          </a:p>
          <a:p>
            <a:pPr lvl="1"/>
            <a:r>
              <a:rPr lang="en-GB" sz="2400" dirty="0"/>
              <a:t>Easy-to-find maps showing accessible paths, not just main routes</a:t>
            </a:r>
            <a:endParaRPr lang="en-US" sz="2400" dirty="0"/>
          </a:p>
        </p:txBody>
      </p:sp>
    </p:spTree>
    <p:extLst>
      <p:ext uri="{BB962C8B-B14F-4D97-AF65-F5344CB8AC3E}">
        <p14:creationId xmlns:p14="http://schemas.microsoft.com/office/powerpoint/2010/main" val="117487554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30</TotalTime>
  <Words>1019</Words>
  <Application>Microsoft Office PowerPoint</Application>
  <PresentationFormat>Widescreen</PresentationFormat>
  <Paragraphs>128</Paragraphs>
  <Slides>14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Retrospect</vt:lpstr>
      <vt:lpstr>MODULE 6: Promoting and Marketing Accessible Tourism</vt:lpstr>
      <vt:lpstr>Learning Objectives</vt:lpstr>
      <vt:lpstr>The Case for Marketing Accessibility</vt:lpstr>
      <vt:lpstr>Accessible Tourism Branding and Messaging</vt:lpstr>
      <vt:lpstr>Developing Accessibility Information Guide</vt:lpstr>
      <vt:lpstr>Inclusive Communication Channels</vt:lpstr>
      <vt:lpstr>Leverage Feedback and Reviews</vt:lpstr>
      <vt:lpstr>Ensure Marketing Materials are Accessible</vt:lpstr>
      <vt:lpstr>Information Along the Visitor Journey</vt:lpstr>
      <vt:lpstr>Information Along the Visitor Journey</vt:lpstr>
      <vt:lpstr>Information Along the Visitor Journey</vt:lpstr>
      <vt:lpstr>Accessibility Information Checklist for Marketing </vt:lpstr>
      <vt:lpstr>Key Takeaways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Rafael Pupovac</dc:creator>
  <cp:lastModifiedBy>Rafael Pupovac</cp:lastModifiedBy>
  <cp:revision>14</cp:revision>
  <dcterms:created xsi:type="dcterms:W3CDTF">2026-01-18T21:27:19Z</dcterms:created>
  <dcterms:modified xsi:type="dcterms:W3CDTF">2026-01-22T11:16:07Z</dcterms:modified>
</cp:coreProperties>
</file>